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
  </p:notesMasterIdLst>
  <p:sldIdLst>
    <p:sldId id="256" r:id="rId2"/>
  </p:sldIdLst>
  <p:sldSz cx="32918400" cy="21945600"/>
  <p:notesSz cx="7004050" cy="929005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000000"/>
          </p15:clr>
        </p15:guide>
        <p15:guide id="2" pos="10368">
          <p15:clr>
            <a:srgbClr val="000000"/>
          </p15:clr>
        </p15:guide>
      </p15:sldGuideLst>
    </p:ext>
    <p:ext uri="{2D200454-40CA-4A62-9FC3-DE9A4176ACB9}">
      <p15:notesGuideLst xmlns:p15="http://schemas.microsoft.com/office/powerpoint/2012/main">
        <p15:guide id="1" orient="horz" pos="2926">
          <p15:clr>
            <a:srgbClr val="000000"/>
          </p15:clr>
        </p15:guide>
        <p15:guide id="2" pos="2206">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Magare" initials="BM" lastIdx="1" clrIdx="0">
    <p:extLst>
      <p:ext uri="{19B8F6BF-5375-455C-9EA6-DF929625EA0E}">
        <p15:presenceInfo xmlns:p15="http://schemas.microsoft.com/office/powerpoint/2012/main" userId="f084d971a700e1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53" autoAdjust="0"/>
    <p:restoredTop sz="94654" autoAdjust="0"/>
  </p:normalViewPr>
  <p:slideViewPr>
    <p:cSldViewPr snapToGrid="0">
      <p:cViewPr>
        <p:scale>
          <a:sx n="60" d="100"/>
          <a:sy n="60" d="100"/>
        </p:scale>
        <p:origin x="1668" y="66"/>
      </p:cViewPr>
      <p:guideLst>
        <p:guide orient="horz" pos="6912"/>
        <p:guide pos="103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7575" y="696750"/>
            <a:ext cx="4669600" cy="348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0" y="4412750"/>
            <a:ext cx="5603225" cy="41805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700400" y="4412750"/>
            <a:ext cx="5603225" cy="41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p:txBody>
      </p:sp>
      <p:sp>
        <p:nvSpPr>
          <p:cNvPr id="29" name="Google Shape;29;p1:notes"/>
          <p:cNvSpPr>
            <a:spLocks noGrp="1" noRot="1" noChangeAspect="1"/>
          </p:cNvSpPr>
          <p:nvPr>
            <p:ph type="sldImg" idx="2"/>
          </p:nvPr>
        </p:nvSpPr>
        <p:spPr>
          <a:xfrm>
            <a:off x="890588" y="696913"/>
            <a:ext cx="522287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p:nvPr/>
        </p:nvSpPr>
        <p:spPr>
          <a:xfrm>
            <a:off x="32369759" y="0"/>
            <a:ext cx="548640" cy="21945600"/>
          </a:xfrm>
          <a:prstGeom prst="rect">
            <a:avLst/>
          </a:prstGeom>
          <a:solidFill>
            <a:srgbClr val="D6E3BC"/>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3" name="Google Shape;13;p2"/>
          <p:cNvSpPr/>
          <p:nvPr/>
        </p:nvSpPr>
        <p:spPr>
          <a:xfrm>
            <a:off x="-2" y="0"/>
            <a:ext cx="548640" cy="21945600"/>
          </a:xfrm>
          <a:prstGeom prst="rect">
            <a:avLst/>
          </a:prstGeom>
          <a:solidFill>
            <a:srgbClr val="D6E3BC"/>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4" name="Google Shape;14;p2"/>
          <p:cNvSpPr/>
          <p:nvPr/>
        </p:nvSpPr>
        <p:spPr>
          <a:xfrm>
            <a:off x="0" y="0"/>
            <a:ext cx="32918401" cy="2743200"/>
          </a:xfrm>
          <a:prstGeom prst="rect">
            <a:avLst/>
          </a:prstGeom>
          <a:solidFill>
            <a:srgbClr val="366092"/>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5" name="Google Shape;15;p2"/>
          <p:cNvSpPr/>
          <p:nvPr/>
        </p:nvSpPr>
        <p:spPr>
          <a:xfrm>
            <a:off x="0" y="19202400"/>
            <a:ext cx="32918401" cy="2743200"/>
          </a:xfrm>
          <a:prstGeom prst="rect">
            <a:avLst/>
          </a:prstGeom>
          <a:solidFill>
            <a:srgbClr val="B7CCE4"/>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6" name="Google Shape;16;p2"/>
          <p:cNvSpPr/>
          <p:nvPr/>
        </p:nvSpPr>
        <p:spPr>
          <a:xfrm>
            <a:off x="-7680960" y="0"/>
            <a:ext cx="7132320" cy="21945600"/>
          </a:xfrm>
          <a:prstGeom prst="rect">
            <a:avLst/>
          </a:prstGeom>
          <a:solidFill>
            <a:srgbClr val="D8D8D8"/>
          </a:solidFill>
          <a:ln>
            <a:noFill/>
          </a:ln>
        </p:spPr>
        <p:txBody>
          <a:bodyPr spcFirstLastPara="1" wrap="square" lIns="122425" tIns="122425" rIns="122425" bIns="122425" anchor="t" anchorCtr="0">
            <a:noAutofit/>
          </a:bodyPr>
          <a:lstStyle/>
          <a:p>
            <a:pPr marL="0" marR="0" lvl="0" indent="0" algn="l" rtl="0">
              <a:spcBef>
                <a:spcPts val="0"/>
              </a:spcBef>
              <a:spcAft>
                <a:spcPts val="0"/>
              </a:spcAft>
              <a:buNone/>
            </a:pPr>
            <a:r>
              <a:rPr lang="en-US" sz="4700" b="0" i="0" u="none" strike="noStrike" cap="none">
                <a:solidFill>
                  <a:srgbClr val="7F7F7F"/>
                </a:solidFill>
                <a:latin typeface="Calibri"/>
                <a:ea typeface="Calibri"/>
                <a:cs typeface="Calibri"/>
                <a:sym typeface="Calibri"/>
              </a:rPr>
              <a:t>Poster Print Size:</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This poster template is 24” high by 36” wide. It can be used to print any poster with a 2:3 aspect ratio including 36x54 and 48x72.</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Placeholders:</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Image Quality:</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You can place digital photos or logo art in your poster file by selecting the </a:t>
            </a:r>
            <a:r>
              <a:rPr lang="en-US" sz="3300" b="1" i="0" u="none" strike="noStrike" cap="none">
                <a:solidFill>
                  <a:srgbClr val="7F7F7F"/>
                </a:solidFill>
                <a:latin typeface="Calibri"/>
                <a:ea typeface="Calibri"/>
                <a:cs typeface="Calibri"/>
                <a:sym typeface="Calibri"/>
              </a:rPr>
              <a:t>Insert, Picture</a:t>
            </a:r>
            <a:r>
              <a:rPr lang="en-US" sz="3300" b="0" i="0" u="none" strike="noStrike" cap="none">
                <a:solidFill>
                  <a:srgbClr val="7F7F7F"/>
                </a:solidFill>
                <a:latin typeface="Calibri"/>
                <a:ea typeface="Calibri"/>
                <a:cs typeface="Calibri"/>
                <a:sym typeface="Calibri"/>
              </a:rPr>
              <a:t> command, or by using standard copy &amp; paste. For best results, all graphic elements should be at least </a:t>
            </a:r>
            <a:r>
              <a:rPr lang="en-US" sz="3300" b="1" i="0" u="none" strike="noStrike" cap="none">
                <a:solidFill>
                  <a:srgbClr val="7F7F7F"/>
                </a:solidFill>
                <a:latin typeface="Calibri"/>
                <a:ea typeface="Calibri"/>
                <a:cs typeface="Calibri"/>
                <a:sym typeface="Calibri"/>
              </a:rPr>
              <a:t>150-200 pixels per inch in their final printed size</a:t>
            </a:r>
            <a:r>
              <a:rPr lang="en-US" sz="3300" b="0" i="0" u="none" strike="noStrike" cap="none">
                <a:solidFill>
                  <a:srgbClr val="7F7F7F"/>
                </a:solidFill>
                <a:latin typeface="Calibri"/>
                <a:ea typeface="Calibri"/>
                <a:cs typeface="Calibri"/>
                <a:sym typeface="Calibri"/>
              </a:rPr>
              <a:t>. For instance, a 1600 x 1200 pixel photo will usually look fine up to 8“-10” wide on your printed poster.</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a:p>
          <a:p>
            <a:pPr marL="0" marR="0" lvl="0" indent="0" algn="ctr" rtl="0">
              <a:spcBef>
                <a:spcPts val="1286"/>
              </a:spcBef>
              <a:spcAft>
                <a:spcPts val="0"/>
              </a:spcAft>
              <a:buNone/>
            </a:pPr>
            <a:br>
              <a:rPr lang="en-US" sz="2400" b="0" i="0" u="none" strike="noStrike" cap="none">
                <a:solidFill>
                  <a:srgbClr val="7F7F7F"/>
                </a:solidFill>
                <a:latin typeface="Calibri"/>
                <a:ea typeface="Calibri"/>
                <a:cs typeface="Calibri"/>
                <a:sym typeface="Calibri"/>
              </a:rPr>
            </a:br>
            <a:r>
              <a:rPr lang="en-US" sz="2400" b="0" i="0" u="none" strike="noStrike" cap="none">
                <a:solidFill>
                  <a:srgbClr val="7F7F7F"/>
                </a:solidFill>
                <a:latin typeface="Calibri"/>
                <a:ea typeface="Calibri"/>
                <a:cs typeface="Calibri"/>
                <a:sym typeface="Calibri"/>
              </a:rPr>
              <a:t>[This sidebar area does not print.]</a:t>
            </a:r>
            <a:endParaRPr/>
          </a:p>
        </p:txBody>
      </p:sp>
      <p:grpSp>
        <p:nvGrpSpPr>
          <p:cNvPr id="17" name="Google Shape;17;p2"/>
          <p:cNvGrpSpPr/>
          <p:nvPr/>
        </p:nvGrpSpPr>
        <p:grpSpPr>
          <a:xfrm>
            <a:off x="33467040" y="0"/>
            <a:ext cx="7132320" cy="21945600"/>
            <a:chOff x="33832800" y="0"/>
            <a:chExt cx="12801600" cy="43891199"/>
          </a:xfrm>
        </p:grpSpPr>
        <p:sp>
          <p:nvSpPr>
            <p:cNvPr id="18" name="Google Shape;18;p2"/>
            <p:cNvSpPr/>
            <p:nvPr/>
          </p:nvSpPr>
          <p:spPr>
            <a:xfrm>
              <a:off x="33832800" y="0"/>
              <a:ext cx="12801600" cy="43891199"/>
            </a:xfrm>
            <a:prstGeom prst="rect">
              <a:avLst/>
            </a:prstGeom>
            <a:solidFill>
              <a:srgbClr val="D8D8D8"/>
            </a:solidFill>
            <a:ln>
              <a:noFill/>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4700" b="0" i="0" u="none" strike="noStrike" cap="none">
                  <a:solidFill>
                    <a:srgbClr val="7F7F7F"/>
                  </a:solidFill>
                  <a:latin typeface="Calibri"/>
                  <a:ea typeface="Calibri"/>
                  <a:cs typeface="Calibri"/>
                  <a:sym typeface="Calibri"/>
                </a:rPr>
                <a:t>Change Color Theme:</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This template is designed to use the built-in color themes in the newer versions of PowerPoint.</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To change the color theme, select the </a:t>
              </a:r>
              <a:r>
                <a:rPr lang="en-US" sz="3300" b="1" i="0" u="none" strike="noStrike" cap="none">
                  <a:solidFill>
                    <a:srgbClr val="7F7F7F"/>
                  </a:solidFill>
                  <a:latin typeface="Calibri"/>
                  <a:ea typeface="Calibri"/>
                  <a:cs typeface="Calibri"/>
                  <a:sym typeface="Calibri"/>
                </a:rPr>
                <a:t>Design</a:t>
              </a:r>
              <a:r>
                <a:rPr lang="en-US" sz="3300" b="0" i="0" u="none" strike="noStrike" cap="none">
                  <a:solidFill>
                    <a:srgbClr val="7F7F7F"/>
                  </a:solidFill>
                  <a:latin typeface="Calibri"/>
                  <a:ea typeface="Calibri"/>
                  <a:cs typeface="Calibri"/>
                  <a:sym typeface="Calibri"/>
                </a:rPr>
                <a:t> tab, then select the </a:t>
              </a:r>
              <a:r>
                <a:rPr lang="en-US" sz="3300" b="1" i="0" u="none" strike="noStrike" cap="none">
                  <a:solidFill>
                    <a:srgbClr val="7F7F7F"/>
                  </a:solidFill>
                  <a:latin typeface="Calibri"/>
                  <a:ea typeface="Calibri"/>
                  <a:cs typeface="Calibri"/>
                  <a:sym typeface="Calibri"/>
                </a:rPr>
                <a:t>Colors</a:t>
              </a:r>
              <a:r>
                <a:rPr lang="en-US" sz="3300" b="0" i="0" u="none" strike="noStrike" cap="none">
                  <a:solidFill>
                    <a:srgbClr val="7F7F7F"/>
                  </a:solidFill>
                  <a:latin typeface="Calibri"/>
                  <a:ea typeface="Calibri"/>
                  <a:cs typeface="Calibri"/>
                  <a:sym typeface="Calibri"/>
                </a:rPr>
                <a:t> drop-down list.</a:t>
              </a:r>
              <a:endParaRPr/>
            </a:p>
            <a:p>
              <a:pPr marL="0" marR="0" lvl="0" indent="0" algn="l" rtl="0">
                <a:spcBef>
                  <a:spcPts val="1286"/>
                </a:spcBef>
                <a:spcAft>
                  <a:spcPts val="0"/>
                </a:spcAft>
                <a:buNone/>
              </a:pPr>
              <a:endParaRPr sz="48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The default color theme for this template is “Office”, so you can always return to that after trying some of the alternatives.</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Printing Your Poster:</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Once your poster file is ready, visit </a:t>
              </a:r>
              <a:r>
                <a:rPr lang="en-US" sz="3300" b="1" i="0" u="none" strike="noStrike" cap="none">
                  <a:solidFill>
                    <a:srgbClr val="7F7F7F"/>
                  </a:solidFill>
                  <a:latin typeface="Calibri"/>
                  <a:ea typeface="Calibri"/>
                  <a:cs typeface="Calibri"/>
                  <a:sym typeface="Calibri"/>
                </a:rPr>
                <a:t>www.genigraphics.com</a:t>
              </a:r>
              <a:r>
                <a:rPr lang="en-US" sz="3300" b="0" i="0" u="none" strike="noStrike" cap="non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ctr" rtl="0">
                <a:spcBef>
                  <a:spcPts val="0"/>
                </a:spcBef>
                <a:spcAft>
                  <a:spcPts val="0"/>
                </a:spcAft>
                <a:buNone/>
              </a:pPr>
              <a:r>
                <a:rPr lang="en-US" sz="3300" b="0" i="0" u="none" strike="noStrike" cap="none">
                  <a:solidFill>
                    <a:srgbClr val="7F7F7F"/>
                  </a:solidFill>
                  <a:latin typeface="Calibri"/>
                  <a:ea typeface="Calibri"/>
                  <a:cs typeface="Calibri"/>
                  <a:sym typeface="Calibri"/>
                </a:rPr>
                <a:t>US and Canada:  1-800-790-4001</a:t>
              </a:r>
              <a:br>
                <a:rPr lang="en-US" sz="3300" b="0" i="0" u="none" strike="noStrike" cap="none">
                  <a:solidFill>
                    <a:srgbClr val="7F7F7F"/>
                  </a:solidFill>
                  <a:latin typeface="Calibri"/>
                  <a:ea typeface="Calibri"/>
                  <a:cs typeface="Calibri"/>
                  <a:sym typeface="Calibri"/>
                </a:rPr>
              </a:br>
              <a:r>
                <a:rPr lang="en-US" sz="3300" b="0" i="0" u="none" strike="noStrike" cap="none">
                  <a:solidFill>
                    <a:srgbClr val="7F7F7F"/>
                  </a:solidFill>
                  <a:latin typeface="Calibri"/>
                  <a:ea typeface="Calibri"/>
                  <a:cs typeface="Calibri"/>
                  <a:sym typeface="Calibri"/>
                </a:rPr>
                <a:t>Email: info@genigraphics.com</a:t>
              </a:r>
              <a:endParaRPr/>
            </a:p>
            <a:p>
              <a:pPr marL="0" marR="0" lvl="0" indent="0" algn="ctr" rtl="0">
                <a:spcBef>
                  <a:spcPts val="0"/>
                </a:spcBef>
                <a:spcAft>
                  <a:spcPts val="0"/>
                </a:spcAft>
                <a:buNone/>
              </a:pPr>
              <a:br>
                <a:rPr lang="en-US" sz="2400" b="0" i="0" u="none" strike="noStrike" cap="none">
                  <a:solidFill>
                    <a:srgbClr val="7F7F7F"/>
                  </a:solidFill>
                  <a:latin typeface="Calibri"/>
                  <a:ea typeface="Calibri"/>
                  <a:cs typeface="Calibri"/>
                  <a:sym typeface="Calibri"/>
                </a:rPr>
              </a:br>
              <a:r>
                <a:rPr lang="en-US" sz="2400" b="0" i="0" u="none" strike="noStrike" cap="none">
                  <a:solidFill>
                    <a:srgbClr val="7F7F7F"/>
                  </a:solidFill>
                  <a:latin typeface="Calibri"/>
                  <a:ea typeface="Calibri"/>
                  <a:cs typeface="Calibri"/>
                  <a:sym typeface="Calibri"/>
                </a:rPr>
                <a:t>[This sidebar area does not print.]</a:t>
              </a:r>
              <a:endParaRPr/>
            </a:p>
          </p:txBody>
        </p:sp>
        <p:pic>
          <p:nvPicPr>
            <p:cNvPr id="19" name="Google Shape;19;p2"/>
            <p:cNvPicPr preferRelativeResize="0"/>
            <p:nvPr/>
          </p:nvPicPr>
          <p:blipFill rotWithShape="1">
            <a:blip r:embed="rId2">
              <a:alphaModFix/>
            </a:blip>
            <a:srcRect/>
            <a:stretch/>
          </p:blipFill>
          <p:spPr>
            <a:xfrm>
              <a:off x="34281341" y="9260274"/>
              <a:ext cx="11904515" cy="10246926"/>
            </a:xfrm>
            <a:prstGeom prst="rect">
              <a:avLst/>
            </a:prstGeom>
            <a:noFill/>
            <a:ln>
              <a:noFill/>
            </a:ln>
          </p:spPr>
        </p:pic>
      </p:grpSp>
      <p:pic>
        <p:nvPicPr>
          <p:cNvPr id="20" name="Google Shape;20;p2"/>
          <p:cNvPicPr preferRelativeResize="0"/>
          <p:nvPr/>
        </p:nvPicPr>
        <p:blipFill rotWithShape="1">
          <a:blip r:embed="rId3">
            <a:alphaModFix/>
          </a:blip>
          <a:srcRect/>
          <a:stretch/>
        </p:blipFill>
        <p:spPr>
          <a:xfrm>
            <a:off x="27508200" y="21677939"/>
            <a:ext cx="5297435" cy="1859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645920" y="878841"/>
            <a:ext cx="29626559" cy="36576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Clr>
                <a:schemeClr val="dk1"/>
              </a:buClr>
              <a:buSzPts val="4200"/>
              <a:buFont typeface="Calibri"/>
              <a:buNone/>
              <a:defRPr sz="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1645920" y="5120643"/>
            <a:ext cx="29626559" cy="14483082"/>
          </a:xfrm>
          <a:prstGeom prst="rect">
            <a:avLst/>
          </a:prstGeom>
          <a:noFill/>
          <a:ln>
            <a:noFill/>
          </a:ln>
        </p:spPr>
        <p:txBody>
          <a:bodyPr spcFirstLastPara="1" wrap="square" lIns="235050" tIns="117525" rIns="235050" bIns="117525" anchor="t" anchorCtr="0"/>
          <a:lstStyle>
            <a:lvl1pPr marL="457200" marR="0" lvl="0"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1645920" y="20340322"/>
            <a:ext cx="7680960" cy="1168400"/>
          </a:xfrm>
          <a:prstGeom prst="rect">
            <a:avLst/>
          </a:prstGeom>
          <a:noFill/>
          <a:ln>
            <a:noFill/>
          </a:ln>
        </p:spPr>
        <p:txBody>
          <a:bodyPr spcFirstLastPara="1" wrap="square" lIns="235050" tIns="117525" rIns="235050" bIns="117525" anchor="ctr" anchorCtr="0"/>
          <a:lstStyle>
            <a:lvl1pPr marR="0" lvl="0" algn="l" rtl="0">
              <a:spcBef>
                <a:spcPts val="0"/>
              </a:spcBef>
              <a:spcAft>
                <a:spcPts val="0"/>
              </a:spcAft>
              <a:buSzPts val="1400"/>
              <a:buNone/>
              <a:defRPr sz="3200">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1247120" y="20340322"/>
            <a:ext cx="10424160" cy="11684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SzPts val="1400"/>
              <a:buNone/>
              <a:defRPr sz="3200">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23591520" y="20340322"/>
            <a:ext cx="7680960" cy="1168400"/>
          </a:xfrm>
          <a:prstGeom prst="rect">
            <a:avLst/>
          </a:prstGeom>
          <a:noFill/>
          <a:ln>
            <a:noFill/>
          </a:ln>
        </p:spPr>
        <p:txBody>
          <a:bodyPr spcFirstLastPara="1" wrap="square" lIns="235050" tIns="117525" rIns="235050" bIns="117525" anchor="ctr" anchorCtr="0">
            <a:noAutofit/>
          </a:bodyPr>
          <a:lstStyle>
            <a:lvl1pPr marL="0" marR="0" lvl="0" indent="0" algn="r" rtl="0">
              <a:spcBef>
                <a:spcPts val="0"/>
              </a:spcBef>
              <a:buNone/>
              <a:defRPr sz="3200">
                <a:solidFill>
                  <a:srgbClr val="888888"/>
                </a:solidFill>
                <a:latin typeface="Calibri"/>
                <a:ea typeface="Calibri"/>
                <a:cs typeface="Calibri"/>
                <a:sym typeface="Calibri"/>
              </a:defRPr>
            </a:lvl1pPr>
            <a:lvl2pPr marL="0" marR="0" lvl="1" indent="0" algn="r" rtl="0">
              <a:spcBef>
                <a:spcPts val="0"/>
              </a:spcBef>
              <a:buNone/>
              <a:defRPr sz="3200">
                <a:solidFill>
                  <a:srgbClr val="888888"/>
                </a:solidFill>
                <a:latin typeface="Calibri"/>
                <a:ea typeface="Calibri"/>
                <a:cs typeface="Calibri"/>
                <a:sym typeface="Calibri"/>
              </a:defRPr>
            </a:lvl2pPr>
            <a:lvl3pPr marL="0" marR="0" lvl="2" indent="0" algn="r" rtl="0">
              <a:spcBef>
                <a:spcPts val="0"/>
              </a:spcBef>
              <a:buNone/>
              <a:defRPr sz="3200">
                <a:solidFill>
                  <a:srgbClr val="888888"/>
                </a:solidFill>
                <a:latin typeface="Calibri"/>
                <a:ea typeface="Calibri"/>
                <a:cs typeface="Calibri"/>
                <a:sym typeface="Calibri"/>
              </a:defRPr>
            </a:lvl3pPr>
            <a:lvl4pPr marL="0" marR="0" lvl="3" indent="0" algn="r" rtl="0">
              <a:spcBef>
                <a:spcPts val="0"/>
              </a:spcBef>
              <a:buNone/>
              <a:defRPr sz="3200">
                <a:solidFill>
                  <a:srgbClr val="888888"/>
                </a:solidFill>
                <a:latin typeface="Calibri"/>
                <a:ea typeface="Calibri"/>
                <a:cs typeface="Calibri"/>
                <a:sym typeface="Calibri"/>
              </a:defRPr>
            </a:lvl4pPr>
            <a:lvl5pPr marL="0" marR="0" lvl="4" indent="0" algn="r" rtl="0">
              <a:spcBef>
                <a:spcPts val="0"/>
              </a:spcBef>
              <a:buNone/>
              <a:defRPr sz="3200">
                <a:solidFill>
                  <a:srgbClr val="888888"/>
                </a:solidFill>
                <a:latin typeface="Calibri"/>
                <a:ea typeface="Calibri"/>
                <a:cs typeface="Calibri"/>
                <a:sym typeface="Calibri"/>
              </a:defRPr>
            </a:lvl5pPr>
            <a:lvl6pPr marL="0" marR="0" lvl="5" indent="0" algn="r" rtl="0">
              <a:spcBef>
                <a:spcPts val="0"/>
              </a:spcBef>
              <a:buNone/>
              <a:defRPr sz="3200">
                <a:solidFill>
                  <a:srgbClr val="888888"/>
                </a:solidFill>
                <a:latin typeface="Calibri"/>
                <a:ea typeface="Calibri"/>
                <a:cs typeface="Calibri"/>
                <a:sym typeface="Calibri"/>
              </a:defRPr>
            </a:lvl6pPr>
            <a:lvl7pPr marL="0" marR="0" lvl="6" indent="0" algn="r" rtl="0">
              <a:spcBef>
                <a:spcPts val="0"/>
              </a:spcBef>
              <a:buNone/>
              <a:defRPr sz="3200">
                <a:solidFill>
                  <a:srgbClr val="888888"/>
                </a:solidFill>
                <a:latin typeface="Calibri"/>
                <a:ea typeface="Calibri"/>
                <a:cs typeface="Calibri"/>
                <a:sym typeface="Calibri"/>
              </a:defRPr>
            </a:lvl7pPr>
            <a:lvl8pPr marL="0" marR="0" lvl="7" indent="0" algn="r" rtl="0">
              <a:spcBef>
                <a:spcPts val="0"/>
              </a:spcBef>
              <a:buNone/>
              <a:defRPr sz="3200">
                <a:solidFill>
                  <a:srgbClr val="888888"/>
                </a:solidFill>
                <a:latin typeface="Calibri"/>
                <a:ea typeface="Calibri"/>
                <a:cs typeface="Calibri"/>
                <a:sym typeface="Calibri"/>
              </a:defRPr>
            </a:lvl8pPr>
            <a:lvl9pPr marL="0" marR="0" lvl="8" indent="0" algn="r" rtl="0">
              <a:spcBef>
                <a:spcPts val="0"/>
              </a:spcBef>
              <a:buNone/>
              <a:defRPr sz="3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1"/>
            <a:ext cx="29626559" cy="36576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Clr>
                <a:schemeClr val="dk1"/>
              </a:buClr>
              <a:buSzPts val="4200"/>
              <a:buFont typeface="Calibri"/>
              <a:buNone/>
              <a:defRPr sz="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3"/>
            <a:ext cx="29626559" cy="14483082"/>
          </a:xfrm>
          <a:prstGeom prst="rect">
            <a:avLst/>
          </a:prstGeom>
          <a:noFill/>
          <a:ln>
            <a:noFill/>
          </a:ln>
        </p:spPr>
        <p:txBody>
          <a:bodyPr spcFirstLastPara="1" wrap="square" lIns="235050" tIns="117525" rIns="235050" bIns="117525" anchor="t" anchorCtr="0"/>
          <a:lstStyle>
            <a:lvl1pPr marL="457200" marR="0" lvl="0"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235050" tIns="117525" rIns="235050" bIns="117525" anchor="ctr" anchorCtr="0"/>
          <a:lstStyle>
            <a:lvl1pPr marR="0" lvl="0" algn="l" rtl="0">
              <a:spcBef>
                <a:spcPts val="0"/>
              </a:spcBef>
              <a:spcAft>
                <a:spcPts val="0"/>
              </a:spcAft>
              <a:buSzPts val="1400"/>
              <a:buNone/>
              <a:defRPr sz="3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SzPts val="1400"/>
              <a:buNone/>
              <a:defRPr sz="3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235050" tIns="117525" rIns="235050" bIns="117525" anchor="ctr" anchorCtr="0">
            <a:noAutofit/>
          </a:bodyPr>
          <a:lstStyle>
            <a:lvl1pPr marL="0" marR="0" lvl="0" indent="0" algn="r" rtl="0">
              <a:spcBef>
                <a:spcPts val="0"/>
              </a:spcBef>
              <a:buNone/>
              <a:defRPr sz="3200" b="0" i="0" u="none" strike="noStrike" cap="none">
                <a:solidFill>
                  <a:srgbClr val="888888"/>
                </a:solidFill>
                <a:latin typeface="Calibri"/>
                <a:ea typeface="Calibri"/>
                <a:cs typeface="Calibri"/>
                <a:sym typeface="Calibri"/>
              </a:defRPr>
            </a:lvl1pPr>
            <a:lvl2pPr marL="0" marR="0" lvl="1" indent="0" algn="r" rtl="0">
              <a:spcBef>
                <a:spcPts val="0"/>
              </a:spcBef>
              <a:buNone/>
              <a:defRPr sz="3200" b="0" i="0" u="none" strike="noStrike" cap="none">
                <a:solidFill>
                  <a:srgbClr val="888888"/>
                </a:solidFill>
                <a:latin typeface="Calibri"/>
                <a:ea typeface="Calibri"/>
                <a:cs typeface="Calibri"/>
                <a:sym typeface="Calibri"/>
              </a:defRPr>
            </a:lvl2pPr>
            <a:lvl3pPr marL="0" marR="0" lvl="2" indent="0" algn="r" rtl="0">
              <a:spcBef>
                <a:spcPts val="0"/>
              </a:spcBef>
              <a:buNone/>
              <a:defRPr sz="3200" b="0" i="0" u="none" strike="noStrike" cap="none">
                <a:solidFill>
                  <a:srgbClr val="888888"/>
                </a:solidFill>
                <a:latin typeface="Calibri"/>
                <a:ea typeface="Calibri"/>
                <a:cs typeface="Calibri"/>
                <a:sym typeface="Calibri"/>
              </a:defRPr>
            </a:lvl3pPr>
            <a:lvl4pPr marL="0" marR="0" lvl="3" indent="0" algn="r" rtl="0">
              <a:spcBef>
                <a:spcPts val="0"/>
              </a:spcBef>
              <a:buNone/>
              <a:defRPr sz="3200" b="0" i="0" u="none" strike="noStrike" cap="none">
                <a:solidFill>
                  <a:srgbClr val="888888"/>
                </a:solidFill>
                <a:latin typeface="Calibri"/>
                <a:ea typeface="Calibri"/>
                <a:cs typeface="Calibri"/>
                <a:sym typeface="Calibri"/>
              </a:defRPr>
            </a:lvl4pPr>
            <a:lvl5pPr marL="0" marR="0" lvl="4" indent="0" algn="r" rtl="0">
              <a:spcBef>
                <a:spcPts val="0"/>
              </a:spcBef>
              <a:buNone/>
              <a:defRPr sz="3200" b="0" i="0" u="none" strike="noStrike" cap="none">
                <a:solidFill>
                  <a:srgbClr val="888888"/>
                </a:solidFill>
                <a:latin typeface="Calibri"/>
                <a:ea typeface="Calibri"/>
                <a:cs typeface="Calibri"/>
                <a:sym typeface="Calibri"/>
              </a:defRPr>
            </a:lvl5pPr>
            <a:lvl6pPr marL="0" marR="0" lvl="5" indent="0" algn="r" rtl="0">
              <a:spcBef>
                <a:spcPts val="0"/>
              </a:spcBef>
              <a:buNone/>
              <a:defRPr sz="3200" b="0" i="0" u="none" strike="noStrike" cap="none">
                <a:solidFill>
                  <a:srgbClr val="888888"/>
                </a:solidFill>
                <a:latin typeface="Calibri"/>
                <a:ea typeface="Calibri"/>
                <a:cs typeface="Calibri"/>
                <a:sym typeface="Calibri"/>
              </a:defRPr>
            </a:lvl6pPr>
            <a:lvl7pPr marL="0" marR="0" lvl="6" indent="0" algn="r" rtl="0">
              <a:spcBef>
                <a:spcPts val="0"/>
              </a:spcBef>
              <a:buNone/>
              <a:defRPr sz="3200" b="0" i="0" u="none" strike="noStrike" cap="none">
                <a:solidFill>
                  <a:srgbClr val="888888"/>
                </a:solidFill>
                <a:latin typeface="Calibri"/>
                <a:ea typeface="Calibri"/>
                <a:cs typeface="Calibri"/>
                <a:sym typeface="Calibri"/>
              </a:defRPr>
            </a:lvl7pPr>
            <a:lvl8pPr marL="0" marR="0" lvl="7" indent="0" algn="r" rtl="0">
              <a:spcBef>
                <a:spcPts val="0"/>
              </a:spcBef>
              <a:buNone/>
              <a:defRPr sz="3200" b="0" i="0" u="none" strike="noStrike" cap="none">
                <a:solidFill>
                  <a:srgbClr val="888888"/>
                </a:solidFill>
                <a:latin typeface="Calibri"/>
                <a:ea typeface="Calibri"/>
                <a:cs typeface="Calibri"/>
                <a:sym typeface="Calibri"/>
              </a:defRPr>
            </a:lvl8pPr>
            <a:lvl9pPr marL="0" marR="0" lvl="8" indent="0" algn="r" rtl="0">
              <a:spcBef>
                <a:spcPts val="0"/>
              </a:spcBef>
              <a:buNone/>
              <a:defRPr sz="3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3" name="Google Shape;33;p4"/>
          <p:cNvSpPr txBox="1"/>
          <p:nvPr/>
        </p:nvSpPr>
        <p:spPr>
          <a:xfrm>
            <a:off x="1280162" y="20025361"/>
            <a:ext cx="2171325" cy="1588333"/>
          </a:xfrm>
          <a:prstGeom prst="rect">
            <a:avLst/>
          </a:prstGeom>
          <a:solidFill>
            <a:srgbClr val="B7CCE4"/>
          </a:solidFill>
          <a:ln>
            <a:noFill/>
          </a:ln>
        </p:spPr>
        <p:txBody>
          <a:bodyPr spcFirstLastPara="1" wrap="square" lIns="48950" tIns="24475" rIns="48950" bIns="24475" anchor="t" anchorCtr="0">
            <a:noAutofit/>
          </a:bodyPr>
          <a:lstStyle/>
          <a:p>
            <a:pPr marL="0" marR="0" lvl="0" indent="0" algn="l" rtl="0">
              <a:spcBef>
                <a:spcPts val="0"/>
              </a:spcBef>
              <a:spcAft>
                <a:spcPts val="0"/>
              </a:spcAft>
              <a:buNone/>
            </a:pPr>
            <a:endParaRPr dirty="0"/>
          </a:p>
        </p:txBody>
      </p:sp>
      <p:sp>
        <p:nvSpPr>
          <p:cNvPr id="34" name="Google Shape;34;p4"/>
          <p:cNvSpPr txBox="1"/>
          <p:nvPr/>
        </p:nvSpPr>
        <p:spPr>
          <a:xfrm>
            <a:off x="1280161" y="19431002"/>
            <a:ext cx="1450230" cy="557282"/>
          </a:xfrm>
          <a:prstGeom prst="rect">
            <a:avLst/>
          </a:prstGeom>
          <a:noFill/>
          <a:ln>
            <a:noFill/>
          </a:ln>
        </p:spPr>
        <p:txBody>
          <a:bodyPr spcFirstLastPara="1" wrap="square" lIns="48950" tIns="24475" rIns="48950" bIns="24475" anchor="t" anchorCtr="0">
            <a:noAutofit/>
          </a:bodyPr>
          <a:lstStyle/>
          <a:p>
            <a:pPr marL="0" marR="0" lvl="0" indent="0" algn="l" rtl="0">
              <a:spcBef>
                <a:spcPts val="0"/>
              </a:spcBef>
              <a:spcAft>
                <a:spcPts val="0"/>
              </a:spcAft>
              <a:buNone/>
            </a:pPr>
            <a:endParaRPr dirty="0"/>
          </a:p>
        </p:txBody>
      </p:sp>
      <p:sp>
        <p:nvSpPr>
          <p:cNvPr id="35" name="Google Shape;35;p4"/>
          <p:cNvSpPr txBox="1"/>
          <p:nvPr/>
        </p:nvSpPr>
        <p:spPr>
          <a:xfrm>
            <a:off x="752375" y="3200402"/>
            <a:ext cx="9875400" cy="5562598"/>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lvl="0" algn="l" rtl="0">
              <a:lnSpc>
                <a:spcPct val="200000"/>
              </a:lnSpc>
              <a:spcBef>
                <a:spcPts val="0"/>
              </a:spcBef>
              <a:spcAft>
                <a:spcPts val="0"/>
              </a:spcAft>
              <a:buClr>
                <a:schemeClr val="dk1"/>
              </a:buClr>
              <a:buSzPts val="1100"/>
            </a:pPr>
            <a:r>
              <a:rPr lang="en-US" sz="2000" dirty="0">
                <a:latin typeface="Times New Roman" panose="02020603050405020304" pitchFamily="18" charset="0"/>
                <a:ea typeface="Calibri"/>
                <a:cs typeface="Times New Roman" panose="02020603050405020304" pitchFamily="18" charset="0"/>
                <a:sym typeface="Calibri"/>
              </a:rPr>
              <a:t>Diabetic neuropathy is a serious complication of diabetes causing damage to the nervous system. Diabetic neuropathy occurs due to high blood sugar levels which damages nerves throughout the body (</a:t>
            </a:r>
            <a:r>
              <a:rPr lang="en-US" sz="2000" b="0" i="0" dirty="0">
                <a:solidFill>
                  <a:srgbClr val="222222"/>
                </a:solidFill>
                <a:effectLst/>
                <a:latin typeface="Times New Roman" panose="02020603050405020304" pitchFamily="18" charset="0"/>
                <a:cs typeface="Times New Roman" panose="02020603050405020304" pitchFamily="18" charset="0"/>
              </a:rPr>
              <a:t>Kobayashi &amp; </a:t>
            </a:r>
            <a:r>
              <a:rPr lang="en-US" sz="2000" b="0" i="0" dirty="0" err="1">
                <a:solidFill>
                  <a:srgbClr val="222222"/>
                </a:solidFill>
                <a:effectLst/>
                <a:latin typeface="Times New Roman" panose="02020603050405020304" pitchFamily="18" charset="0"/>
                <a:cs typeface="Times New Roman" panose="02020603050405020304" pitchFamily="18" charset="0"/>
              </a:rPr>
              <a:t>Zochodne</a:t>
            </a:r>
            <a:r>
              <a:rPr lang="en-US" sz="2000" b="0" i="0" dirty="0">
                <a:solidFill>
                  <a:srgbClr val="222222"/>
                </a:solidFill>
                <a:effectLst/>
                <a:latin typeface="Times New Roman" panose="02020603050405020304" pitchFamily="18" charset="0"/>
                <a:cs typeface="Times New Roman" panose="02020603050405020304" pitchFamily="18" charset="0"/>
              </a:rPr>
              <a:t>, 2018)</a:t>
            </a:r>
            <a:r>
              <a:rPr lang="en-US" sz="2000" dirty="0">
                <a:latin typeface="Times New Roman" panose="02020603050405020304" pitchFamily="18" charset="0"/>
                <a:ea typeface="Calibri"/>
                <a:cs typeface="Times New Roman" panose="02020603050405020304" pitchFamily="18" charset="0"/>
                <a:sym typeface="Calibri"/>
              </a:rPr>
              <a:t>. While it can affects any nerve in the body, diabetic neuropathy often injures those found in the legs and feet.</a:t>
            </a:r>
          </a:p>
          <a:p>
            <a:pPr lvl="0" algn="l" rtl="0">
              <a:lnSpc>
                <a:spcPct val="200000"/>
              </a:lnSpc>
              <a:spcBef>
                <a:spcPts val="0"/>
              </a:spcBef>
              <a:spcAft>
                <a:spcPts val="0"/>
              </a:spcAft>
              <a:buClr>
                <a:schemeClr val="dk1"/>
              </a:buClr>
              <a:buSzPts val="1100"/>
            </a:pPr>
            <a:r>
              <a:rPr lang="en-US" sz="2000" dirty="0">
                <a:latin typeface="Times New Roman" panose="02020603050405020304" pitchFamily="18" charset="0"/>
                <a:ea typeface="Calibri"/>
                <a:cs typeface="Times New Roman" panose="02020603050405020304" pitchFamily="18" charset="0"/>
                <a:sym typeface="Calibri"/>
              </a:rPr>
              <a:t>Nerves are crucial to human body function. They control automatic body functions such as breathing and enable us to send messages about how we feel and move. </a:t>
            </a:r>
          </a:p>
          <a:p>
            <a:pPr lvl="0" algn="l" rtl="0">
              <a:lnSpc>
                <a:spcPct val="200000"/>
              </a:lnSpc>
              <a:spcBef>
                <a:spcPts val="0"/>
              </a:spcBef>
              <a:spcAft>
                <a:spcPts val="0"/>
              </a:spcAft>
              <a:buClr>
                <a:schemeClr val="dk1"/>
              </a:buClr>
              <a:buSzPts val="1100"/>
            </a:pPr>
            <a:r>
              <a:rPr lang="en-US" sz="2000" dirty="0">
                <a:latin typeface="Times New Roman" panose="02020603050405020304" pitchFamily="18" charset="0"/>
                <a:ea typeface="Calibri"/>
                <a:cs typeface="Times New Roman" panose="02020603050405020304" pitchFamily="18" charset="0"/>
                <a:sym typeface="Calibri"/>
              </a:rPr>
              <a:t>Diabetic neuropathy is a common neurological disorder affecting many people in the world. The National Institute of Diabetes and Digestive and Kidney Diseases reports that up to half of people with diabetes are affected by neuropathy. </a:t>
            </a:r>
          </a:p>
        </p:txBody>
      </p:sp>
      <p:sp>
        <p:nvSpPr>
          <p:cNvPr id="36" name="Google Shape;36;p4"/>
          <p:cNvSpPr/>
          <p:nvPr/>
        </p:nvSpPr>
        <p:spPr>
          <a:xfrm>
            <a:off x="680178" y="2842853"/>
            <a:ext cx="98754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ea typeface="Calibri"/>
                <a:cs typeface="Times New Roman" panose="02020603050405020304" pitchFamily="18" charset="0"/>
                <a:sym typeface="Calibri"/>
              </a:rPr>
              <a:t>Background Information</a:t>
            </a:r>
            <a:endParaRPr dirty="0">
              <a:latin typeface="Times New Roman" panose="02020603050405020304" pitchFamily="18" charset="0"/>
              <a:cs typeface="Times New Roman" panose="02020603050405020304" pitchFamily="18" charset="0"/>
            </a:endParaRPr>
          </a:p>
        </p:txBody>
      </p:sp>
      <p:sp>
        <p:nvSpPr>
          <p:cNvPr id="39" name="Google Shape;39;p4"/>
          <p:cNvSpPr txBox="1"/>
          <p:nvPr/>
        </p:nvSpPr>
        <p:spPr>
          <a:xfrm>
            <a:off x="704249" y="9467849"/>
            <a:ext cx="9875400" cy="9558089"/>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lvl="0" algn="l" rtl="0">
              <a:lnSpc>
                <a:spcPct val="200000"/>
              </a:lnSpc>
              <a:spcBef>
                <a:spcPts val="0"/>
              </a:spcBef>
              <a:spcAft>
                <a:spcPts val="0"/>
              </a:spcAft>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There are four type of diabetic neuropathy including autonomic, peripheral neuropathy, proximal neuropathy and mononeuropathy. The symptoms therefore depend on the type of neuropathy and area affected (</a:t>
            </a:r>
            <a:r>
              <a:rPr lang="en-US" sz="2000" b="0" i="0" dirty="0" err="1">
                <a:solidFill>
                  <a:srgbClr val="222222"/>
                </a:solidFill>
                <a:effectLst/>
                <a:latin typeface="Times New Roman" panose="02020603050405020304" pitchFamily="18" charset="0"/>
                <a:cs typeface="Times New Roman" panose="02020603050405020304" pitchFamily="18" charset="0"/>
              </a:rPr>
              <a:t>Agathos</a:t>
            </a:r>
            <a:r>
              <a:rPr lang="en-US" sz="2000" b="0" i="0" dirty="0">
                <a:solidFill>
                  <a:srgbClr val="222222"/>
                </a:solidFill>
                <a:effectLst/>
                <a:latin typeface="Times New Roman" panose="02020603050405020304" pitchFamily="18" charset="0"/>
                <a:cs typeface="Times New Roman" panose="02020603050405020304" pitchFamily="18" charset="0"/>
              </a:rPr>
              <a:t> et al., 2018)</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 The common symptoms include:</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Pain, numbness and tingling sensation in the hands of feet. </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Bloating</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Burning sensation at the toes especially at night</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Constipation or diarrhea</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Muscle weakness</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Bladder problems</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Erectile dysfunction</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Increased heart rate</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Nausea</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Sensitivity to touch</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Vaginal dryness</a:t>
            </a:r>
          </a:p>
          <a:p>
            <a:pPr marL="342900" lvl="0" indent="-342900" algn="l" rtl="0">
              <a:lnSpc>
                <a:spcPct val="200000"/>
              </a:lnSpc>
              <a:spcBef>
                <a:spcPts val="0"/>
              </a:spcBef>
              <a:spcAft>
                <a:spcPts val="0"/>
              </a:spcAft>
              <a:buFont typeface="Wingdings" panose="05000000000000000000" pitchFamily="2" charset="2"/>
              <a:buChar char="ü"/>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Vision trouble</a:t>
            </a:r>
          </a:p>
          <a:p>
            <a:pPr lvl="0" algn="l" rtl="0">
              <a:lnSpc>
                <a:spcPct val="200000"/>
              </a:lnSpc>
              <a:spcBef>
                <a:spcPts val="0"/>
              </a:spcBef>
              <a:spcAft>
                <a:spcPts val="0"/>
              </a:spcAft>
            </a:pPr>
            <a:endParaRPr lang="en-US"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lvl="0" indent="-342900" algn="l" rtl="0">
              <a:lnSpc>
                <a:spcPct val="200000"/>
              </a:lnSpc>
              <a:spcBef>
                <a:spcPts val="0"/>
              </a:spcBef>
              <a:spcAft>
                <a:spcPts val="0"/>
              </a:spcAft>
              <a:buFont typeface="Arial" panose="020B0604020202020204" pitchFamily="34" charset="0"/>
              <a:buChar char="•"/>
            </a:pP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0" name="Google Shape;40;p4"/>
          <p:cNvSpPr/>
          <p:nvPr/>
        </p:nvSpPr>
        <p:spPr>
          <a:xfrm>
            <a:off x="706243" y="8757987"/>
            <a:ext cx="9875400" cy="6858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cs typeface="Times New Roman" panose="02020603050405020304" pitchFamily="18" charset="0"/>
                <a:sym typeface="Calibri"/>
              </a:rPr>
              <a:t>Symptoms</a:t>
            </a:r>
            <a:endParaRPr dirty="0">
              <a:latin typeface="Times New Roman" panose="02020603050405020304" pitchFamily="18" charset="0"/>
              <a:cs typeface="Times New Roman" panose="02020603050405020304" pitchFamily="18" charset="0"/>
            </a:endParaRPr>
          </a:p>
        </p:txBody>
      </p:sp>
      <p:sp>
        <p:nvSpPr>
          <p:cNvPr id="41" name="Google Shape;41;p4"/>
          <p:cNvSpPr txBox="1"/>
          <p:nvPr/>
        </p:nvSpPr>
        <p:spPr>
          <a:xfrm>
            <a:off x="21481189" y="14501060"/>
            <a:ext cx="10527000" cy="5038224"/>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0" marR="0" lvl="0" indent="0" algn="l" rtl="0">
              <a:lnSpc>
                <a:spcPct val="150000"/>
              </a:lnSpc>
              <a:spcBef>
                <a:spcPts val="900"/>
              </a:spcBef>
              <a:spcAft>
                <a:spcPts val="0"/>
              </a:spcAft>
              <a:buNone/>
            </a:pPr>
            <a:r>
              <a:rPr lang="en-US" sz="2000" b="0" i="0" dirty="0" err="1">
                <a:solidFill>
                  <a:srgbClr val="222222"/>
                </a:solidFill>
                <a:effectLst/>
                <a:latin typeface="Times New Roman" panose="02020603050405020304" pitchFamily="18" charset="0"/>
                <a:cs typeface="Times New Roman" panose="02020603050405020304" pitchFamily="18" charset="0"/>
              </a:rPr>
              <a:t>Agathos</a:t>
            </a:r>
            <a:r>
              <a:rPr lang="en-US" sz="2000" b="0" i="0" dirty="0">
                <a:solidFill>
                  <a:srgbClr val="222222"/>
                </a:solidFill>
                <a:effectLst/>
                <a:latin typeface="Times New Roman" panose="02020603050405020304" pitchFamily="18" charset="0"/>
                <a:cs typeface="Times New Roman" panose="02020603050405020304" pitchFamily="18" charset="0"/>
              </a:rPr>
              <a:t>, E., </a:t>
            </a:r>
            <a:r>
              <a:rPr lang="en-US" sz="2000" b="0" i="0" dirty="0" err="1">
                <a:solidFill>
                  <a:srgbClr val="222222"/>
                </a:solidFill>
                <a:effectLst/>
                <a:latin typeface="Times New Roman" panose="02020603050405020304" pitchFamily="18" charset="0"/>
                <a:cs typeface="Times New Roman" panose="02020603050405020304" pitchFamily="18" charset="0"/>
              </a:rPr>
              <a:t>Tentolouris</a:t>
            </a:r>
            <a:r>
              <a:rPr lang="en-US" sz="2000" b="0" i="0" dirty="0">
                <a:solidFill>
                  <a:srgbClr val="222222"/>
                </a:solidFill>
                <a:effectLst/>
                <a:latin typeface="Times New Roman" panose="02020603050405020304" pitchFamily="18" charset="0"/>
                <a:cs typeface="Times New Roman" panose="02020603050405020304" pitchFamily="18" charset="0"/>
              </a:rPr>
              <a:t>, A., </a:t>
            </a:r>
            <a:r>
              <a:rPr lang="en-US" sz="2000" b="0" i="0" dirty="0" err="1">
                <a:solidFill>
                  <a:srgbClr val="222222"/>
                </a:solidFill>
                <a:effectLst/>
                <a:latin typeface="Times New Roman" panose="02020603050405020304" pitchFamily="18" charset="0"/>
                <a:cs typeface="Times New Roman" panose="02020603050405020304" pitchFamily="18" charset="0"/>
              </a:rPr>
              <a:t>Eleftheriadou</a:t>
            </a:r>
            <a:r>
              <a:rPr lang="en-US" sz="2000" b="0" i="0" dirty="0">
                <a:solidFill>
                  <a:srgbClr val="222222"/>
                </a:solidFill>
                <a:effectLst/>
                <a:latin typeface="Times New Roman" panose="02020603050405020304" pitchFamily="18" charset="0"/>
                <a:cs typeface="Times New Roman" panose="02020603050405020304" pitchFamily="18" charset="0"/>
              </a:rPr>
              <a:t>, I., </a:t>
            </a:r>
            <a:r>
              <a:rPr lang="en-US" sz="2000" b="0" i="0" dirty="0" err="1">
                <a:solidFill>
                  <a:srgbClr val="222222"/>
                </a:solidFill>
                <a:effectLst/>
                <a:latin typeface="Times New Roman" panose="02020603050405020304" pitchFamily="18" charset="0"/>
                <a:cs typeface="Times New Roman" panose="02020603050405020304" pitchFamily="18" charset="0"/>
              </a:rPr>
              <a:t>Katsaouni</a:t>
            </a:r>
            <a:r>
              <a:rPr lang="en-US" sz="2000" b="0" i="0" dirty="0">
                <a:solidFill>
                  <a:srgbClr val="222222"/>
                </a:solidFill>
                <a:effectLst/>
                <a:latin typeface="Times New Roman" panose="02020603050405020304" pitchFamily="18" charset="0"/>
                <a:cs typeface="Times New Roman" panose="02020603050405020304" pitchFamily="18" charset="0"/>
              </a:rPr>
              <a:t>, P., </a:t>
            </a:r>
            <a:r>
              <a:rPr lang="en-US" sz="2000" b="0" i="0" dirty="0" err="1">
                <a:solidFill>
                  <a:srgbClr val="222222"/>
                </a:solidFill>
                <a:effectLst/>
                <a:latin typeface="Times New Roman" panose="02020603050405020304" pitchFamily="18" charset="0"/>
                <a:cs typeface="Times New Roman" panose="02020603050405020304" pitchFamily="18" charset="0"/>
              </a:rPr>
              <a:t>Nemtzas</a:t>
            </a:r>
            <a:r>
              <a:rPr lang="en-US" sz="2000" b="0" i="0" dirty="0">
                <a:solidFill>
                  <a:srgbClr val="222222"/>
                </a:solidFill>
                <a:effectLst/>
                <a:latin typeface="Times New Roman" panose="02020603050405020304" pitchFamily="18" charset="0"/>
                <a:cs typeface="Times New Roman" panose="02020603050405020304" pitchFamily="18" charset="0"/>
              </a:rPr>
              <a:t>, I., </a:t>
            </a:r>
            <a:r>
              <a:rPr lang="en-US" sz="2000" b="0" i="0" dirty="0" err="1">
                <a:solidFill>
                  <a:srgbClr val="222222"/>
                </a:solidFill>
                <a:effectLst/>
                <a:latin typeface="Times New Roman" panose="02020603050405020304" pitchFamily="18" charset="0"/>
                <a:cs typeface="Times New Roman" panose="02020603050405020304" pitchFamily="18" charset="0"/>
              </a:rPr>
              <a:t>Petrou</a:t>
            </a:r>
            <a:r>
              <a:rPr lang="en-US" sz="2000" b="0" i="0" dirty="0">
                <a:solidFill>
                  <a:srgbClr val="222222"/>
                </a:solidFill>
                <a:effectLst/>
                <a:latin typeface="Times New Roman" panose="02020603050405020304" pitchFamily="18" charset="0"/>
                <a:cs typeface="Times New Roman" panose="02020603050405020304" pitchFamily="18" charset="0"/>
              </a:rPr>
              <a:t>, A., ... &amp; 	</a:t>
            </a:r>
            <a:r>
              <a:rPr lang="en-US" sz="2000" b="0" i="0" dirty="0" err="1">
                <a:solidFill>
                  <a:srgbClr val="222222"/>
                </a:solidFill>
                <a:effectLst/>
                <a:latin typeface="Times New Roman" panose="02020603050405020304" pitchFamily="18" charset="0"/>
                <a:cs typeface="Times New Roman" panose="02020603050405020304" pitchFamily="18" charset="0"/>
              </a:rPr>
              <a:t>Tentolouris</a:t>
            </a:r>
            <a:r>
              <a:rPr lang="en-US" sz="2000" b="0" i="0" dirty="0">
                <a:solidFill>
                  <a:srgbClr val="222222"/>
                </a:solidFill>
                <a:effectLst/>
                <a:latin typeface="Times New Roman" panose="02020603050405020304" pitchFamily="18" charset="0"/>
                <a:cs typeface="Times New Roman" panose="02020603050405020304" pitchFamily="18" charset="0"/>
              </a:rPr>
              <a:t>, N. (2018). Effect of </a:t>
            </a:r>
            <a:r>
              <a:rPr lang="el-GR" sz="2000" b="0" i="0" dirty="0">
                <a:solidFill>
                  <a:srgbClr val="222222"/>
                </a:solidFill>
                <a:effectLst/>
                <a:latin typeface="Times New Roman" panose="02020603050405020304" pitchFamily="18" charset="0"/>
                <a:cs typeface="Times New Roman" panose="02020603050405020304" pitchFamily="18" charset="0"/>
              </a:rPr>
              <a:t>α-</a:t>
            </a:r>
            <a:r>
              <a:rPr lang="en-US" sz="2000" b="0" i="0" dirty="0">
                <a:solidFill>
                  <a:srgbClr val="222222"/>
                </a:solidFill>
                <a:effectLst/>
                <a:latin typeface="Times New Roman" panose="02020603050405020304" pitchFamily="18" charset="0"/>
                <a:cs typeface="Times New Roman" panose="02020603050405020304" pitchFamily="18" charset="0"/>
              </a:rPr>
              <a:t>lipoic acid on symptoms and quality of life in patients 	with painful diabetic neuropathy. </a:t>
            </a:r>
            <a:r>
              <a:rPr lang="en-US" sz="2000" b="0" i="1" dirty="0">
                <a:solidFill>
                  <a:srgbClr val="222222"/>
                </a:solidFill>
                <a:effectLst/>
                <a:latin typeface="Times New Roman" panose="02020603050405020304" pitchFamily="18" charset="0"/>
                <a:cs typeface="Times New Roman" panose="02020603050405020304" pitchFamily="18" charset="0"/>
              </a:rPr>
              <a:t>Journal of International Medical Research</a:t>
            </a:r>
            <a:r>
              <a:rPr lang="en-US" sz="2000" b="0" i="0" dirty="0">
                <a:solidFill>
                  <a:srgbClr val="222222"/>
                </a:solidFill>
                <a:effectLst/>
                <a:latin typeface="Times New Roman" panose="02020603050405020304" pitchFamily="18" charset="0"/>
                <a:cs typeface="Times New Roman" panose="02020603050405020304" pitchFamily="18" charset="0"/>
              </a:rPr>
              <a:t>, </a:t>
            </a:r>
            <a:r>
              <a:rPr lang="en-US" sz="2000" b="0" i="1" dirty="0">
                <a:solidFill>
                  <a:srgbClr val="222222"/>
                </a:solidFill>
                <a:effectLst/>
                <a:latin typeface="Times New Roman" panose="02020603050405020304" pitchFamily="18" charset="0"/>
                <a:cs typeface="Times New Roman" panose="02020603050405020304" pitchFamily="18" charset="0"/>
              </a:rPr>
              <a:t>46</a:t>
            </a:r>
            <a:r>
              <a:rPr lang="en-US" sz="2000" b="0" i="0" dirty="0">
                <a:solidFill>
                  <a:srgbClr val="222222"/>
                </a:solidFill>
                <a:effectLst/>
                <a:latin typeface="Times New Roman" panose="02020603050405020304" pitchFamily="18" charset="0"/>
                <a:cs typeface="Times New Roman" panose="02020603050405020304" pitchFamily="18" charset="0"/>
              </a:rPr>
              <a:t>(5), 1779-	1790.</a:t>
            </a:r>
          </a:p>
          <a:p>
            <a:pPr marL="0" marR="0" lvl="0" indent="0" algn="l" rtl="0">
              <a:lnSpc>
                <a:spcPct val="150000"/>
              </a:lnSpc>
              <a:spcBef>
                <a:spcPts val="900"/>
              </a:spcBef>
              <a:spcAft>
                <a:spcPts val="0"/>
              </a:spcAft>
              <a:buNone/>
            </a:pPr>
            <a:r>
              <a:rPr lang="en-US" sz="2000" b="0" i="0" dirty="0">
                <a:solidFill>
                  <a:srgbClr val="222222"/>
                </a:solidFill>
                <a:effectLst/>
                <a:latin typeface="Times New Roman" panose="02020603050405020304" pitchFamily="18" charset="0"/>
                <a:cs typeface="Times New Roman" panose="02020603050405020304" pitchFamily="18" charset="0"/>
              </a:rPr>
              <a:t>Kobayashi, M., &amp; </a:t>
            </a:r>
            <a:r>
              <a:rPr lang="en-US" sz="2000" b="0" i="0" dirty="0" err="1">
                <a:solidFill>
                  <a:srgbClr val="222222"/>
                </a:solidFill>
                <a:effectLst/>
                <a:latin typeface="Times New Roman" panose="02020603050405020304" pitchFamily="18" charset="0"/>
                <a:cs typeface="Times New Roman" panose="02020603050405020304" pitchFamily="18" charset="0"/>
              </a:rPr>
              <a:t>Zochodne</a:t>
            </a:r>
            <a:r>
              <a:rPr lang="en-US" sz="2000" b="0" i="0" dirty="0">
                <a:solidFill>
                  <a:srgbClr val="222222"/>
                </a:solidFill>
                <a:effectLst/>
                <a:latin typeface="Times New Roman" panose="02020603050405020304" pitchFamily="18" charset="0"/>
                <a:cs typeface="Times New Roman" panose="02020603050405020304" pitchFamily="18" charset="0"/>
              </a:rPr>
              <a:t>, D. W. (2018). Diabetic neuropathy and the sensory neuron: new 	aspects of pathogenesis and their treatment implications. </a:t>
            </a:r>
            <a:r>
              <a:rPr lang="en-US" sz="2000" b="0" i="1" dirty="0">
                <a:solidFill>
                  <a:srgbClr val="222222"/>
                </a:solidFill>
                <a:effectLst/>
                <a:latin typeface="Times New Roman" panose="02020603050405020304" pitchFamily="18" charset="0"/>
                <a:cs typeface="Times New Roman" panose="02020603050405020304" pitchFamily="18" charset="0"/>
              </a:rPr>
              <a:t>Journal of Diabetes 	Investigation</a:t>
            </a:r>
            <a:r>
              <a:rPr lang="en-US" sz="2000" b="0" i="0" dirty="0">
                <a:solidFill>
                  <a:srgbClr val="222222"/>
                </a:solidFill>
                <a:effectLst/>
                <a:latin typeface="Times New Roman" panose="02020603050405020304" pitchFamily="18" charset="0"/>
                <a:cs typeface="Times New Roman" panose="02020603050405020304" pitchFamily="18" charset="0"/>
              </a:rPr>
              <a:t>, </a:t>
            </a:r>
            <a:r>
              <a:rPr lang="en-US" sz="2000" b="0" i="1" dirty="0">
                <a:solidFill>
                  <a:srgbClr val="222222"/>
                </a:solidFill>
                <a:effectLst/>
                <a:latin typeface="Times New Roman" panose="02020603050405020304" pitchFamily="18" charset="0"/>
                <a:cs typeface="Times New Roman" panose="02020603050405020304" pitchFamily="18" charset="0"/>
              </a:rPr>
              <a:t>9</a:t>
            </a:r>
            <a:r>
              <a:rPr lang="en-US" sz="2000" b="0" i="0" dirty="0">
                <a:solidFill>
                  <a:srgbClr val="222222"/>
                </a:solidFill>
                <a:effectLst/>
                <a:latin typeface="Times New Roman" panose="02020603050405020304" pitchFamily="18" charset="0"/>
                <a:cs typeface="Times New Roman" panose="02020603050405020304" pitchFamily="18" charset="0"/>
              </a:rPr>
              <a:t>(6), 1239-1254.</a:t>
            </a:r>
          </a:p>
          <a:p>
            <a:pPr marL="0" marR="0" lvl="0" indent="0" algn="l" rtl="0">
              <a:lnSpc>
                <a:spcPct val="150000"/>
              </a:lnSpc>
              <a:spcBef>
                <a:spcPts val="900"/>
              </a:spcBef>
              <a:spcAft>
                <a:spcPts val="0"/>
              </a:spcAft>
              <a:buNone/>
            </a:pPr>
            <a:r>
              <a:rPr lang="en-US" sz="2000" b="0" i="0" dirty="0" err="1">
                <a:solidFill>
                  <a:srgbClr val="222222"/>
                </a:solidFill>
                <a:effectLst/>
                <a:latin typeface="Times New Roman" panose="02020603050405020304" pitchFamily="18" charset="0"/>
                <a:cs typeface="Times New Roman" panose="02020603050405020304" pitchFamily="18" charset="0"/>
              </a:rPr>
              <a:t>Richner</a:t>
            </a:r>
            <a:r>
              <a:rPr lang="en-US" sz="2000" b="0" i="0" dirty="0">
                <a:solidFill>
                  <a:srgbClr val="222222"/>
                </a:solidFill>
                <a:effectLst/>
                <a:latin typeface="Times New Roman" panose="02020603050405020304" pitchFamily="18" charset="0"/>
                <a:cs typeface="Times New Roman" panose="02020603050405020304" pitchFamily="18" charset="0"/>
              </a:rPr>
              <a:t>, M., Ferreira, N., </a:t>
            </a:r>
            <a:r>
              <a:rPr lang="en-US" sz="2000" b="0" i="0" dirty="0" err="1">
                <a:solidFill>
                  <a:srgbClr val="222222"/>
                </a:solidFill>
                <a:effectLst/>
                <a:latin typeface="Times New Roman" panose="02020603050405020304" pitchFamily="18" charset="0"/>
                <a:cs typeface="Times New Roman" panose="02020603050405020304" pitchFamily="18" charset="0"/>
              </a:rPr>
              <a:t>Dudele</a:t>
            </a:r>
            <a:r>
              <a:rPr lang="en-US" sz="2000" b="0" i="0" dirty="0">
                <a:solidFill>
                  <a:srgbClr val="222222"/>
                </a:solidFill>
                <a:effectLst/>
                <a:latin typeface="Times New Roman" panose="02020603050405020304" pitchFamily="18" charset="0"/>
                <a:cs typeface="Times New Roman" panose="02020603050405020304" pitchFamily="18" charset="0"/>
              </a:rPr>
              <a:t>, A., Jensen, T. S., </a:t>
            </a:r>
            <a:r>
              <a:rPr lang="en-US" sz="2000" b="0" i="0" dirty="0" err="1">
                <a:solidFill>
                  <a:srgbClr val="222222"/>
                </a:solidFill>
                <a:effectLst/>
                <a:latin typeface="Times New Roman" panose="02020603050405020304" pitchFamily="18" charset="0"/>
                <a:cs typeface="Times New Roman" panose="02020603050405020304" pitchFamily="18" charset="0"/>
              </a:rPr>
              <a:t>Vaegter</a:t>
            </a:r>
            <a:r>
              <a:rPr lang="en-US" sz="2000" b="0" i="0" dirty="0">
                <a:solidFill>
                  <a:srgbClr val="222222"/>
                </a:solidFill>
                <a:effectLst/>
                <a:latin typeface="Times New Roman" panose="02020603050405020304" pitchFamily="18" charset="0"/>
                <a:cs typeface="Times New Roman" panose="02020603050405020304" pitchFamily="18" charset="0"/>
              </a:rPr>
              <a:t>, C. B., &amp; Gonçalves, N. P. (2019). 	Functional and structural changes of the blood-nerve-barrier in diabetic 	neuropathy. </a:t>
            </a:r>
            <a:r>
              <a:rPr lang="en-US" sz="2000" b="0" i="1" dirty="0">
                <a:solidFill>
                  <a:srgbClr val="222222"/>
                </a:solidFill>
                <a:effectLst/>
                <a:latin typeface="Times New Roman" panose="02020603050405020304" pitchFamily="18" charset="0"/>
                <a:cs typeface="Times New Roman" panose="02020603050405020304" pitchFamily="18" charset="0"/>
              </a:rPr>
              <a:t>Frontiers in neuroscience</a:t>
            </a:r>
            <a:r>
              <a:rPr lang="en-US" sz="2000" b="0" i="0" dirty="0">
                <a:solidFill>
                  <a:srgbClr val="222222"/>
                </a:solidFill>
                <a:effectLst/>
                <a:latin typeface="Times New Roman" panose="02020603050405020304" pitchFamily="18" charset="0"/>
                <a:cs typeface="Times New Roman" panose="02020603050405020304" pitchFamily="18" charset="0"/>
              </a:rPr>
              <a:t>, </a:t>
            </a:r>
            <a:r>
              <a:rPr lang="en-US" sz="2000" b="0" i="1" dirty="0">
                <a:solidFill>
                  <a:srgbClr val="222222"/>
                </a:solidFill>
                <a:effectLst/>
                <a:latin typeface="Times New Roman" panose="02020603050405020304" pitchFamily="18" charset="0"/>
                <a:cs typeface="Times New Roman" panose="02020603050405020304" pitchFamily="18" charset="0"/>
              </a:rPr>
              <a:t>12</a:t>
            </a:r>
            <a:r>
              <a:rPr lang="en-US" sz="2000" b="0" i="0" dirty="0">
                <a:solidFill>
                  <a:srgbClr val="222222"/>
                </a:solidFill>
                <a:effectLst/>
                <a:latin typeface="Times New Roman" panose="02020603050405020304" pitchFamily="18" charset="0"/>
                <a:cs typeface="Times New Roman" panose="02020603050405020304" pitchFamily="18" charset="0"/>
              </a:rPr>
              <a:t>, 1038.</a:t>
            </a:r>
            <a:endParaRPr sz="2000" dirty="0">
              <a:solidFill>
                <a:srgbClr val="222222"/>
              </a:solidFill>
              <a:highlight>
                <a:srgbClr val="FFFFFF"/>
              </a:highlight>
              <a:latin typeface="Times New Roman" panose="02020603050405020304" pitchFamily="18" charset="0"/>
              <a:ea typeface="Calibri"/>
              <a:cs typeface="Times New Roman" panose="02020603050405020304" pitchFamily="18" charset="0"/>
              <a:sym typeface="Calibri"/>
            </a:endParaRPr>
          </a:p>
        </p:txBody>
      </p:sp>
      <p:sp>
        <p:nvSpPr>
          <p:cNvPr id="42" name="Google Shape;42;p4"/>
          <p:cNvSpPr/>
          <p:nvPr/>
        </p:nvSpPr>
        <p:spPr>
          <a:xfrm>
            <a:off x="21530318" y="14020071"/>
            <a:ext cx="105270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ea typeface="Calibri"/>
                <a:cs typeface="Times New Roman" panose="02020603050405020304" pitchFamily="18" charset="0"/>
                <a:sym typeface="Calibri"/>
              </a:rPr>
              <a:t>References</a:t>
            </a:r>
            <a:endParaRPr dirty="0">
              <a:latin typeface="Times New Roman" panose="02020603050405020304" pitchFamily="18" charset="0"/>
              <a:cs typeface="Times New Roman" panose="02020603050405020304" pitchFamily="18" charset="0"/>
            </a:endParaRPr>
          </a:p>
        </p:txBody>
      </p:sp>
      <p:sp>
        <p:nvSpPr>
          <p:cNvPr id="47" name="Google Shape;47;p4"/>
          <p:cNvSpPr txBox="1"/>
          <p:nvPr/>
        </p:nvSpPr>
        <p:spPr>
          <a:xfrm>
            <a:off x="752375" y="18822375"/>
            <a:ext cx="3675000" cy="295800"/>
          </a:xfrm>
          <a:prstGeom prst="rect">
            <a:avLst/>
          </a:prstGeom>
          <a:solidFill>
            <a:srgbClr val="FFFFFF"/>
          </a:solidFill>
          <a:ln>
            <a:noFill/>
          </a:ln>
        </p:spPr>
        <p:txBody>
          <a:bodyPr spcFirstLastPara="1" wrap="square" lIns="48950" tIns="24475" rIns="48950" bIns="24475" anchor="t" anchorCtr="0">
            <a:noAutofit/>
          </a:bodyPr>
          <a:lstStyle/>
          <a:p>
            <a:pPr marL="0" marR="0" lvl="0" indent="0" algn="ctr" rtl="0">
              <a:spcBef>
                <a:spcPts val="0"/>
              </a:spcBef>
              <a:spcAft>
                <a:spcPts val="0"/>
              </a:spcAft>
              <a:buNone/>
            </a:pPr>
            <a:endParaRPr dirty="0">
              <a:highlight>
                <a:srgbClr val="FFFFFF"/>
              </a:highlight>
              <a:latin typeface="Calibri"/>
              <a:ea typeface="Calibri"/>
              <a:cs typeface="Calibri"/>
              <a:sym typeface="Calibri"/>
            </a:endParaRPr>
          </a:p>
        </p:txBody>
      </p:sp>
      <p:sp>
        <p:nvSpPr>
          <p:cNvPr id="52" name="Google Shape;52;p4"/>
          <p:cNvSpPr txBox="1"/>
          <p:nvPr/>
        </p:nvSpPr>
        <p:spPr>
          <a:xfrm>
            <a:off x="10801350" y="9496926"/>
            <a:ext cx="10591800" cy="9288379"/>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0" lvl="0" indent="0" algn="l" rtl="0">
              <a:lnSpc>
                <a:spcPct val="200000"/>
              </a:lnSpc>
              <a:spcBef>
                <a:spcPts val="0"/>
              </a:spcBef>
              <a:spcAft>
                <a:spcPts val="0"/>
              </a:spcAft>
              <a:buNone/>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There is no cure for diabetic neuropathy, there are however, are pharmacologic and non pharmacologic interventions that can help manage complication, relieve pain and slow the disease’s progression. Keeping blood levels within healthy range is critical to preventing the development of diabetic neuropathy and slowing its progression (</a:t>
            </a:r>
            <a:r>
              <a:rPr lang="en-US" sz="1800" b="0" i="0" dirty="0" err="1">
                <a:solidFill>
                  <a:srgbClr val="222222"/>
                </a:solidFill>
                <a:effectLst/>
                <a:latin typeface="Times New Roman" panose="02020603050405020304" pitchFamily="18" charset="0"/>
                <a:cs typeface="Times New Roman" panose="02020603050405020304" pitchFamily="18" charset="0"/>
              </a:rPr>
              <a:t>Richner</a:t>
            </a:r>
            <a:r>
              <a:rPr lang="en-US" sz="1800" b="0" i="0" dirty="0">
                <a:solidFill>
                  <a:srgbClr val="222222"/>
                </a:solidFill>
                <a:effectLst/>
                <a:latin typeface="Times New Roman" panose="02020603050405020304" pitchFamily="18" charset="0"/>
                <a:cs typeface="Times New Roman" panose="02020603050405020304" pitchFamily="18" charset="0"/>
              </a:rPr>
              <a:t> et al., 2019)</a:t>
            </a: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 It also relieves some of the disease’s symptoms and reduces complications. </a:t>
            </a:r>
          </a:p>
          <a:p>
            <a:pPr marL="342900" lvl="0" indent="-342900" algn="l" rtl="0">
              <a:lnSpc>
                <a:spcPct val="200000"/>
              </a:lnSpc>
              <a:spcBef>
                <a:spcPts val="0"/>
              </a:spcBef>
              <a:spcAft>
                <a:spcPts val="0"/>
              </a:spcAft>
              <a:buFont typeface="Wingdings" panose="05000000000000000000" pitchFamily="2" charset="2"/>
              <a:buChar char="ü"/>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	Medication use. </a:t>
            </a:r>
          </a:p>
          <a:p>
            <a:pPr marL="0" lvl="0" indent="0" algn="l" rtl="0">
              <a:lnSpc>
                <a:spcPct val="200000"/>
              </a:lnSpc>
              <a:spcBef>
                <a:spcPts val="0"/>
              </a:spcBef>
              <a:spcAft>
                <a:spcPts val="0"/>
              </a:spcAft>
              <a:buNone/>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Anticonvulsant drugs, tricyclic antidepressants and opioid medication are prescribed to patients. These medications help with pain management. </a:t>
            </a:r>
          </a:p>
          <a:p>
            <a:pPr marL="342900" lvl="0" indent="-342900" algn="l" rtl="0">
              <a:lnSpc>
                <a:spcPct val="200000"/>
              </a:lnSpc>
              <a:spcBef>
                <a:spcPts val="0"/>
              </a:spcBef>
              <a:spcAft>
                <a:spcPts val="0"/>
              </a:spcAft>
              <a:buFont typeface="Wingdings" panose="05000000000000000000" pitchFamily="2" charset="2"/>
              <a:buChar char="ü"/>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	Physical therapy</a:t>
            </a:r>
          </a:p>
          <a:p>
            <a:pPr marL="0" lvl="0" indent="0" algn="l" rtl="0">
              <a:lnSpc>
                <a:spcPct val="200000"/>
              </a:lnSpc>
              <a:spcBef>
                <a:spcPts val="0"/>
              </a:spcBef>
              <a:spcAft>
                <a:spcPts val="0"/>
              </a:spcAft>
              <a:buNone/>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A combination of therapy with medications help to relieve pain and minimize dependence and addiction to opioids. Physical therapy can help alleviate muscle cramps, sexual dysfunction, tingling and burning sensation and muscle weakness. </a:t>
            </a:r>
          </a:p>
          <a:p>
            <a:pPr marL="342900" lvl="0" indent="-342900" algn="l" rtl="0">
              <a:lnSpc>
                <a:spcPct val="200000"/>
              </a:lnSpc>
              <a:spcBef>
                <a:spcPts val="0"/>
              </a:spcBef>
              <a:spcAft>
                <a:spcPts val="0"/>
              </a:spcAft>
              <a:buFont typeface="Wingdings" panose="05000000000000000000" pitchFamily="2" charset="2"/>
              <a:buChar char="ü"/>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	Exercises</a:t>
            </a:r>
          </a:p>
          <a:p>
            <a:pPr marL="342900" lvl="0" indent="-342900" algn="l" rtl="0">
              <a:lnSpc>
                <a:spcPct val="200000"/>
              </a:lnSpc>
              <a:spcBef>
                <a:spcPts val="0"/>
              </a:spcBef>
              <a:spcAft>
                <a:spcPts val="0"/>
              </a:spcAft>
              <a:buFont typeface="Wingdings" panose="05000000000000000000" pitchFamily="2" charset="2"/>
              <a:buChar char="ü"/>
            </a:pPr>
            <a:r>
              <a:rPr lang="en-US" sz="1900" dirty="0">
                <a:solidFill>
                  <a:schemeClr val="tx1"/>
                </a:solidFill>
                <a:highlight>
                  <a:schemeClr val="lt1"/>
                </a:highlight>
                <a:latin typeface="Times New Roman" panose="02020603050405020304" pitchFamily="18" charset="0"/>
                <a:ea typeface="Lato"/>
                <a:cs typeface="Times New Roman" panose="02020603050405020304" pitchFamily="18" charset="0"/>
                <a:sym typeface="Lato"/>
              </a:rPr>
              <a:t>	Avoiding or limiting alcohol intake. </a:t>
            </a:r>
          </a:p>
        </p:txBody>
      </p:sp>
      <p:sp>
        <p:nvSpPr>
          <p:cNvPr id="29" name="Google Shape;36;p4">
            <a:extLst>
              <a:ext uri="{FF2B5EF4-FFF2-40B4-BE49-F238E27FC236}">
                <a16:creationId xmlns:a16="http://schemas.microsoft.com/office/drawing/2014/main" id="{3674D442-7F49-4644-A82D-E6A1BCA22D07}"/>
              </a:ext>
            </a:extLst>
          </p:cNvPr>
          <p:cNvSpPr/>
          <p:nvPr/>
        </p:nvSpPr>
        <p:spPr>
          <a:xfrm>
            <a:off x="21447100" y="2801150"/>
            <a:ext cx="10527000" cy="487072"/>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cs typeface="Times New Roman" panose="02020603050405020304" pitchFamily="18" charset="0"/>
                <a:sym typeface="Calibri"/>
              </a:rPr>
              <a:t>Neurological Changes</a:t>
            </a:r>
            <a:endParaRPr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B794A662-2492-5F47-8A50-868520BD99CD}"/>
              </a:ext>
            </a:extLst>
          </p:cNvPr>
          <p:cNvCxnSpPr>
            <a:cxnSpLocks/>
            <a:endCxn id="29" idx="1"/>
          </p:cNvCxnSpPr>
          <p:nvPr/>
        </p:nvCxnSpPr>
        <p:spPr>
          <a:xfrm flipV="1">
            <a:off x="21447100" y="3044686"/>
            <a:ext cx="0" cy="12724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C2C79-EEF0-1347-9343-94EB80A585E2}"/>
              </a:ext>
            </a:extLst>
          </p:cNvPr>
          <p:cNvCxnSpPr>
            <a:cxnSpLocks/>
          </p:cNvCxnSpPr>
          <p:nvPr/>
        </p:nvCxnSpPr>
        <p:spPr>
          <a:xfrm>
            <a:off x="32069350" y="3203800"/>
            <a:ext cx="0" cy="1283830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B96977-1F97-4CE0-88A0-9F58D7FE85F7}"/>
              </a:ext>
            </a:extLst>
          </p:cNvPr>
          <p:cNvSpPr txBox="1"/>
          <p:nvPr/>
        </p:nvSpPr>
        <p:spPr>
          <a:xfrm>
            <a:off x="587829" y="228600"/>
            <a:ext cx="31906028" cy="2677656"/>
          </a:xfrm>
          <a:prstGeom prst="rect">
            <a:avLst/>
          </a:prstGeom>
          <a:noFill/>
        </p:spPr>
        <p:txBody>
          <a:bodyPr wrap="square" rtlCol="0">
            <a:sp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Diabetic Neuropathy</a:t>
            </a:r>
          </a:p>
          <a:p>
            <a:r>
              <a:rPr lang="en-US" sz="3200" dirty="0">
                <a:solidFill>
                  <a:schemeClr val="bg1"/>
                </a:solidFill>
                <a:latin typeface="Times New Roman" panose="02020603050405020304" pitchFamily="18" charset="0"/>
                <a:cs typeface="Times New Roman" panose="02020603050405020304" pitchFamily="18" charset="0"/>
              </a:rPr>
              <a:t>Student’s Name</a:t>
            </a:r>
          </a:p>
          <a:p>
            <a:r>
              <a:rPr lang="en-US" sz="3200" dirty="0">
                <a:solidFill>
                  <a:schemeClr val="bg1"/>
                </a:solidFill>
                <a:latin typeface="Times New Roman" panose="02020603050405020304" pitchFamily="18" charset="0"/>
                <a:cs typeface="Times New Roman" panose="02020603050405020304" pitchFamily="18" charset="0"/>
              </a:rPr>
              <a:t>Instructor’s Name</a:t>
            </a:r>
          </a:p>
          <a:p>
            <a:r>
              <a:rPr lang="en-US" sz="3200" dirty="0">
                <a:solidFill>
                  <a:schemeClr val="bg1"/>
                </a:solidFill>
                <a:latin typeface="Times New Roman" panose="02020603050405020304" pitchFamily="18" charset="0"/>
                <a:cs typeface="Times New Roman" panose="02020603050405020304" pitchFamily="18" charset="0"/>
              </a:rPr>
              <a:t>Course Name</a:t>
            </a:r>
          </a:p>
        </p:txBody>
      </p:sp>
      <p:sp>
        <p:nvSpPr>
          <p:cNvPr id="12" name="TextBox 11">
            <a:extLst>
              <a:ext uri="{FF2B5EF4-FFF2-40B4-BE49-F238E27FC236}">
                <a16:creationId xmlns:a16="http://schemas.microsoft.com/office/drawing/2014/main" id="{8F288B3E-9A29-40CE-B330-EF1756E01D2A}"/>
              </a:ext>
            </a:extLst>
          </p:cNvPr>
          <p:cNvSpPr txBox="1"/>
          <p:nvPr/>
        </p:nvSpPr>
        <p:spPr>
          <a:xfrm>
            <a:off x="21583650" y="3585411"/>
            <a:ext cx="10458450" cy="2460738"/>
          </a:xfrm>
          <a:prstGeom prst="rect">
            <a:avLst/>
          </a:prstGeom>
          <a:noFill/>
        </p:spPr>
        <p:txBody>
          <a:bodyPr wrap="square" rtlCol="0">
            <a:spAutoFit/>
          </a:bodyPr>
          <a:lstStyle/>
          <a:p>
            <a:pPr>
              <a:lnSpc>
                <a:spcPct val="200000"/>
              </a:lnSpc>
            </a:pPr>
            <a:r>
              <a:rPr lang="en-US" sz="2000" dirty="0">
                <a:latin typeface="Times New Roman" panose="02020603050405020304" pitchFamily="18" charset="0"/>
                <a:cs typeface="Times New Roman" panose="02020603050405020304" pitchFamily="18" charset="0"/>
              </a:rPr>
              <a:t>High blood sugar injures or damages nerves therefore affecting their ability to perform their functions such as transmitting signals. Uncontrolled high blood sugar weakens capillary walls that are responsible for supplying nerve cells with nutrients and oxygen. This can lead to damage of nerve cells which causes pain and can lead to adverse health events.  </a:t>
            </a:r>
          </a:p>
        </p:txBody>
      </p:sp>
      <p:sp>
        <p:nvSpPr>
          <p:cNvPr id="22" name="Google Shape;40;p4">
            <a:extLst>
              <a:ext uri="{FF2B5EF4-FFF2-40B4-BE49-F238E27FC236}">
                <a16:creationId xmlns:a16="http://schemas.microsoft.com/office/drawing/2014/main" id="{08387A1D-6B99-4D13-BC1E-3DCFEE8CBE9C}"/>
              </a:ext>
            </a:extLst>
          </p:cNvPr>
          <p:cNvSpPr/>
          <p:nvPr/>
        </p:nvSpPr>
        <p:spPr>
          <a:xfrm>
            <a:off x="10816779" y="8719887"/>
            <a:ext cx="10380857" cy="6858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cs typeface="Times New Roman" panose="02020603050405020304" pitchFamily="18" charset="0"/>
                <a:sym typeface="Calibri"/>
              </a:rPr>
              <a:t>Treatment</a:t>
            </a:r>
            <a:endParaRPr dirty="0">
              <a:latin typeface="Times New Roman" panose="02020603050405020304" pitchFamily="18" charset="0"/>
              <a:cs typeface="Times New Roman" panose="02020603050405020304" pitchFamily="18" charset="0"/>
            </a:endParaRPr>
          </a:p>
        </p:txBody>
      </p:sp>
      <p:sp>
        <p:nvSpPr>
          <p:cNvPr id="23" name="Google Shape;36;p4">
            <a:extLst>
              <a:ext uri="{FF2B5EF4-FFF2-40B4-BE49-F238E27FC236}">
                <a16:creationId xmlns:a16="http://schemas.microsoft.com/office/drawing/2014/main" id="{0CF1E000-6B38-4863-9DA1-CB3A8877D025}"/>
              </a:ext>
            </a:extLst>
          </p:cNvPr>
          <p:cNvSpPr/>
          <p:nvPr/>
        </p:nvSpPr>
        <p:spPr>
          <a:xfrm>
            <a:off x="21469158" y="6131892"/>
            <a:ext cx="10527000" cy="487072"/>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Times New Roman" panose="02020603050405020304" pitchFamily="18" charset="0"/>
                <a:cs typeface="Times New Roman" panose="02020603050405020304" pitchFamily="18" charset="0"/>
                <a:sym typeface="Calibri"/>
              </a:rPr>
              <a:t>Physiological changes</a:t>
            </a:r>
            <a:endParaRPr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F1EE932-6CA1-4381-AB39-E2FC399C24D4}"/>
              </a:ext>
            </a:extLst>
          </p:cNvPr>
          <p:cNvSpPr txBox="1"/>
          <p:nvPr/>
        </p:nvSpPr>
        <p:spPr>
          <a:xfrm>
            <a:off x="21484390" y="6644440"/>
            <a:ext cx="10458450" cy="3076291"/>
          </a:xfrm>
          <a:prstGeom prst="rect">
            <a:avLst/>
          </a:prstGeom>
          <a:noFill/>
        </p:spPr>
        <p:txBody>
          <a:bodyPr wrap="square" rtlCol="0">
            <a:spAutoFit/>
          </a:bodyPr>
          <a:lstStyle/>
          <a:p>
            <a:pPr>
              <a:lnSpc>
                <a:spcPct val="200000"/>
              </a:lnSpc>
            </a:pPr>
            <a:r>
              <a:rPr lang="en-US" sz="2000" dirty="0">
                <a:latin typeface="Times New Roman" panose="02020603050405020304" pitchFamily="18" charset="0"/>
                <a:cs typeface="Times New Roman" panose="02020603050405020304" pitchFamily="18" charset="0"/>
              </a:rPr>
              <a:t>Diabetic neuropathy occurs due to the damage of nerve cells by high blood sugar levels. Nerve damage affects the arms, hands, feet and legs. Various physiological changes occur due to diabetic neuropathy including gustatory sweating, heart rate abnormalities, distal anhidrosis, postural hypotension, bladder and colonic atony, impotency, disturbances of respiratory control and diabetic diarrhea. </a:t>
            </a:r>
          </a:p>
        </p:txBody>
      </p:sp>
      <p:pic>
        <p:nvPicPr>
          <p:cNvPr id="14" name="Picture 13">
            <a:extLst>
              <a:ext uri="{FF2B5EF4-FFF2-40B4-BE49-F238E27FC236}">
                <a16:creationId xmlns:a16="http://schemas.microsoft.com/office/drawing/2014/main" id="{8FC7C158-4CFF-4AB6-814F-FC22DFC58534}"/>
              </a:ext>
            </a:extLst>
          </p:cNvPr>
          <p:cNvPicPr>
            <a:picLocks noChangeAspect="1"/>
          </p:cNvPicPr>
          <p:nvPr/>
        </p:nvPicPr>
        <p:blipFill>
          <a:blip r:embed="rId3"/>
          <a:stretch>
            <a:fillRect/>
          </a:stretch>
        </p:blipFill>
        <p:spPr>
          <a:xfrm>
            <a:off x="10812380" y="2903621"/>
            <a:ext cx="10266946" cy="5775158"/>
          </a:xfrm>
          <a:prstGeom prst="rect">
            <a:avLst/>
          </a:prstGeom>
        </p:spPr>
      </p:pic>
      <p:pic>
        <p:nvPicPr>
          <p:cNvPr id="16" name="Picture 15">
            <a:extLst>
              <a:ext uri="{FF2B5EF4-FFF2-40B4-BE49-F238E27FC236}">
                <a16:creationId xmlns:a16="http://schemas.microsoft.com/office/drawing/2014/main" id="{DFC63B63-BFE5-40DA-B1D5-F510FF540D94}"/>
              </a:ext>
            </a:extLst>
          </p:cNvPr>
          <p:cNvPicPr>
            <a:picLocks noChangeAspect="1"/>
          </p:cNvPicPr>
          <p:nvPr/>
        </p:nvPicPr>
        <p:blipFill>
          <a:blip r:embed="rId4"/>
          <a:stretch>
            <a:fillRect/>
          </a:stretch>
        </p:blipFill>
        <p:spPr>
          <a:xfrm>
            <a:off x="21560588" y="9808242"/>
            <a:ext cx="10411327" cy="4036095"/>
          </a:xfrm>
          <a:prstGeom prst="rect">
            <a:avLst/>
          </a:prstGeom>
        </p:spPr>
      </p:pic>
      <p:pic>
        <p:nvPicPr>
          <p:cNvPr id="17" name="Picture 16">
            <a:extLst>
              <a:ext uri="{FF2B5EF4-FFF2-40B4-BE49-F238E27FC236}">
                <a16:creationId xmlns:a16="http://schemas.microsoft.com/office/drawing/2014/main" id="{4345D9C5-1E5E-4D09-87A7-64F8BA2FB2DA}"/>
              </a:ext>
            </a:extLst>
          </p:cNvPr>
          <p:cNvPicPr>
            <a:picLocks noChangeAspect="1"/>
          </p:cNvPicPr>
          <p:nvPr/>
        </p:nvPicPr>
        <p:blipFill>
          <a:blip r:embed="rId5"/>
          <a:stretch>
            <a:fillRect/>
          </a:stretch>
        </p:blipFill>
        <p:spPr>
          <a:xfrm>
            <a:off x="4764505" y="13170568"/>
            <a:ext cx="5759116" cy="54061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653</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Brian Magare</cp:lastModifiedBy>
  <cp:revision>171</cp:revision>
  <dcterms:modified xsi:type="dcterms:W3CDTF">2021-04-04T04:17:19Z</dcterms:modified>
</cp:coreProperties>
</file>